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solidFill>
                <a:srgbClr val="7695B6"/>
              </a:solidFill>
              <a:prstDash val="solid"/>
              <a:miter lim="400000"/>
            </a:ln>
          </a:left>
          <a:right>
            <a:ln w="12700" cap="flat">
              <a:solidFill>
                <a:srgbClr val="7695B6"/>
              </a:solidFill>
              <a:prstDash val="solid"/>
              <a:miter lim="400000"/>
            </a:ln>
          </a:right>
          <a:top>
            <a:ln w="12700" cap="flat">
              <a:solidFill>
                <a:srgbClr val="7695B6"/>
              </a:solidFill>
              <a:prstDash val="solid"/>
              <a:miter lim="400000"/>
            </a:ln>
          </a:top>
          <a:bottom>
            <a:ln w="12700" cap="flat">
              <a:solidFill>
                <a:srgbClr val="7695B6"/>
              </a:solidFill>
              <a:prstDash val="solid"/>
              <a:miter lim="400000"/>
            </a:ln>
          </a:bottom>
          <a:insideH>
            <a:ln w="12700" cap="flat">
              <a:solidFill>
                <a:srgbClr val="7695B6"/>
              </a:solidFill>
              <a:prstDash val="solid"/>
              <a:miter lim="400000"/>
            </a:ln>
          </a:insideH>
          <a:insideV>
            <a:ln w="12700" cap="flat">
              <a:solidFill>
                <a:srgbClr val="7695B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solidFill>
                <a:srgbClr val="7695B6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6D3CB">
                  <a:alpha val="85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D6D3CB">
                  <a:alpha val="85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D6D3CB">
                  <a:alpha val="85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695B6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695B6"/>
              </a:solidFill>
              <a:prstDash val="solid"/>
              <a:miter lim="400000"/>
            </a:ln>
          </a:top>
          <a:bottom>
            <a:ln w="12700" cap="flat">
              <a:solidFill>
                <a:srgbClr val="7695B6"/>
              </a:solidFill>
              <a:prstDash val="solid"/>
              <a:miter lim="400000"/>
            </a:ln>
          </a:bottom>
          <a:insideH>
            <a:ln w="12700" cap="flat">
              <a:solidFill>
                <a:srgbClr val="7695B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695B6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7695B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EEBE2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BD8CD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EEBE2">
              <a:alpha val="85000"/>
            </a:srgbClr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solidFill>
                <a:srgbClr val="A8A49D"/>
              </a:solidFill>
              <a:prstDash val="solid"/>
              <a:miter lim="400000"/>
            </a:ln>
          </a:left>
          <a:right>
            <a:ln w="12700" cap="flat">
              <a:solidFill>
                <a:srgbClr val="A8A49D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A8A49D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4C1BA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3F1D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EEBE2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D6D3CB"/>
              </a:solidFill>
              <a:prstDash val="solid"/>
              <a:miter lim="400000"/>
            </a:ln>
          </a:insideV>
        </a:tcBdr>
        <a:fill>
          <a:solidFill>
            <a:srgbClr val="8C8982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8A49D"/>
          </a:solidFill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8A49D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EEBE2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D6D3CB"/>
              </a:solidFill>
              <a:prstDash val="solid"/>
              <a:miter lim="400000"/>
            </a:ln>
          </a:right>
          <a:top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D6D3CB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D6D3CB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D6D3CB"/>
              </a:solidFill>
              <a:prstDash val="solid"/>
              <a:miter lim="400000"/>
            </a:ln>
          </a:bottom>
          <a:insideH>
            <a:ln w="254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1" name="Shape 13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"/>
          <p:cNvSpPr/>
          <p:nvPr/>
        </p:nvSpPr>
        <p:spPr>
          <a:xfrm>
            <a:off x="406400" y="8623300"/>
            <a:ext cx="12192001" cy="127"/>
          </a:xfrm>
          <a:prstGeom prst="line">
            <a:avLst/>
          </a:prstGeom>
          <a:ln w="12700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" name="Line"/>
          <p:cNvSpPr/>
          <p:nvPr/>
        </p:nvSpPr>
        <p:spPr>
          <a:xfrm>
            <a:off x="406400" y="8674100"/>
            <a:ext cx="12192001" cy="127"/>
          </a:xfrm>
          <a:prstGeom prst="line">
            <a:avLst/>
          </a:prstGeom>
          <a:ln w="12700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" name="Date"/>
          <p:cNvSpPr txBox="1"/>
          <p:nvPr>
            <p:ph type="body" sz="quarter" idx="13"/>
          </p:nvPr>
        </p:nvSpPr>
        <p:spPr>
          <a:xfrm>
            <a:off x="369422" y="8807450"/>
            <a:ext cx="12255501" cy="4064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i="1" sz="1800">
                <a:solidFill>
                  <a:srgbClr val="5C86B9"/>
                </a:solidFill>
              </a:defRPr>
            </a:lvl1pPr>
          </a:lstStyle>
          <a:p>
            <a:pPr/>
            <a:r>
              <a:t>Date</a:t>
            </a:r>
          </a:p>
        </p:txBody>
      </p:sp>
      <p:sp>
        <p:nvSpPr>
          <p:cNvPr id="16" name="Title Text"/>
          <p:cNvSpPr txBox="1"/>
          <p:nvPr>
            <p:ph type="title"/>
          </p:nvPr>
        </p:nvSpPr>
        <p:spPr>
          <a:xfrm>
            <a:off x="355600" y="5905500"/>
            <a:ext cx="12293600" cy="210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7" name="Body Level One…"/>
          <p:cNvSpPr txBox="1"/>
          <p:nvPr>
            <p:ph type="body" sz="quarter" idx="1"/>
          </p:nvPr>
        </p:nvSpPr>
        <p:spPr>
          <a:xfrm>
            <a:off x="355600" y="8001000"/>
            <a:ext cx="12293600" cy="5080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1pPr>
            <a:lvl2pPr marL="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2pPr>
            <a:lvl3pPr marL="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3pPr>
            <a:lvl4pPr marL="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4pPr>
            <a:lvl5pPr marL="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2486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“Type a quote here.”"/>
          <p:cNvSpPr txBox="1"/>
          <p:nvPr>
            <p:ph type="body" sz="quarter" idx="13"/>
          </p:nvPr>
        </p:nvSpPr>
        <p:spPr>
          <a:xfrm>
            <a:off x="1270000" y="4305300"/>
            <a:ext cx="10464800" cy="6096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ClrTx/>
              <a:buSzTx/>
              <a:buFontTx/>
              <a:buNone/>
              <a:defRPr sz="30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108" name="–Johnny Appleseed"/>
          <p:cNvSpPr txBox="1"/>
          <p:nvPr>
            <p:ph type="body" sz="quarter" idx="14"/>
          </p:nvPr>
        </p:nvSpPr>
        <p:spPr>
          <a:xfrm>
            <a:off x="1270000" y="6362700"/>
            <a:ext cx="10464800" cy="6096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1200"/>
              </a:spcBef>
              <a:buClrTx/>
              <a:buSzTx/>
              <a:buFontTx/>
              <a:buNone/>
              <a:defRPr i="1" sz="3000">
                <a:solidFill>
                  <a:srgbClr val="5C86B9"/>
                </a:solidFill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10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2486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Image"/>
          <p:cNvSpPr/>
          <p:nvPr>
            <p:ph type="pic" idx="13"/>
          </p:nvPr>
        </p:nvSpPr>
        <p:spPr>
          <a:xfrm>
            <a:off x="-342900" y="0"/>
            <a:ext cx="13655989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sx="100000" sy="100000" kx="0" ky="0" algn="b" rotWithShape="0" blurRad="38100" dist="15537" dir="5392174">
                    <a:srgbClr val="000000">
                      <a:alpha val="78421"/>
                    </a:srgbClr>
                  </a:outerShdw>
                </a:effectLst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2486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Line"/>
          <p:cNvSpPr/>
          <p:nvPr/>
        </p:nvSpPr>
        <p:spPr>
          <a:xfrm>
            <a:off x="406400" y="8623300"/>
            <a:ext cx="12192001" cy="127"/>
          </a:xfrm>
          <a:prstGeom prst="line">
            <a:avLst/>
          </a:prstGeom>
          <a:ln w="12700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6" name="Line"/>
          <p:cNvSpPr/>
          <p:nvPr/>
        </p:nvSpPr>
        <p:spPr>
          <a:xfrm>
            <a:off x="406400" y="8674100"/>
            <a:ext cx="12192001" cy="127"/>
          </a:xfrm>
          <a:prstGeom prst="line">
            <a:avLst/>
          </a:prstGeom>
          <a:ln w="12700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7" name="Date"/>
          <p:cNvSpPr txBox="1"/>
          <p:nvPr>
            <p:ph type="body" sz="quarter" idx="13"/>
          </p:nvPr>
        </p:nvSpPr>
        <p:spPr>
          <a:xfrm>
            <a:off x="369422" y="8807450"/>
            <a:ext cx="12255501" cy="4064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i="1" sz="1800">
                <a:solidFill>
                  <a:srgbClr val="5C86B9"/>
                </a:solidFill>
              </a:defRPr>
            </a:lvl1pPr>
          </a:lstStyle>
          <a:p>
            <a:pPr/>
            <a:r>
              <a:t>Date</a:t>
            </a:r>
          </a:p>
        </p:txBody>
      </p:sp>
      <p:sp>
        <p:nvSpPr>
          <p:cNvPr id="28" name="108352003_2880x2057.jpeg"/>
          <p:cNvSpPr/>
          <p:nvPr>
            <p:ph type="pic" idx="14"/>
          </p:nvPr>
        </p:nvSpPr>
        <p:spPr>
          <a:xfrm>
            <a:off x="368300" y="-406400"/>
            <a:ext cx="12269052" cy="8763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9" name="Title Text"/>
          <p:cNvSpPr txBox="1"/>
          <p:nvPr>
            <p:ph type="title"/>
          </p:nvPr>
        </p:nvSpPr>
        <p:spPr>
          <a:xfrm>
            <a:off x="355600" y="6908800"/>
            <a:ext cx="12293600" cy="11049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355600" y="8001000"/>
            <a:ext cx="12293600" cy="5080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1pPr>
            <a:lvl2pPr marL="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2pPr>
            <a:lvl3pPr marL="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3pPr>
            <a:lvl4pPr marL="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4pPr>
            <a:lvl5pPr marL="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Line"/>
          <p:cNvSpPr/>
          <p:nvPr/>
        </p:nvSpPr>
        <p:spPr>
          <a:xfrm>
            <a:off x="406400" y="4864100"/>
            <a:ext cx="12192001" cy="127"/>
          </a:xfrm>
          <a:prstGeom prst="line">
            <a:avLst/>
          </a:prstGeom>
          <a:ln w="12700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9" name="Line"/>
          <p:cNvSpPr/>
          <p:nvPr/>
        </p:nvSpPr>
        <p:spPr>
          <a:xfrm>
            <a:off x="406400" y="4914900"/>
            <a:ext cx="12192001" cy="127"/>
          </a:xfrm>
          <a:prstGeom prst="line">
            <a:avLst/>
          </a:prstGeom>
          <a:ln w="12700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0" name="Title Text"/>
          <p:cNvSpPr txBox="1"/>
          <p:nvPr>
            <p:ph type="title"/>
          </p:nvPr>
        </p:nvSpPr>
        <p:spPr>
          <a:xfrm>
            <a:off x="355600" y="2628900"/>
            <a:ext cx="12293600" cy="210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Line"/>
          <p:cNvSpPr/>
          <p:nvPr/>
        </p:nvSpPr>
        <p:spPr>
          <a:xfrm>
            <a:off x="406400" y="5270500"/>
            <a:ext cx="5689600" cy="127"/>
          </a:xfrm>
          <a:prstGeom prst="line">
            <a:avLst/>
          </a:prstGeom>
          <a:ln w="12700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9" name="Line"/>
          <p:cNvSpPr/>
          <p:nvPr/>
        </p:nvSpPr>
        <p:spPr>
          <a:xfrm>
            <a:off x="406400" y="5321300"/>
            <a:ext cx="5689600" cy="127"/>
          </a:xfrm>
          <a:prstGeom prst="line">
            <a:avLst/>
          </a:prstGeom>
          <a:ln w="12700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0" name="108177208_1914x1620.jpeg"/>
          <p:cNvSpPr/>
          <p:nvPr>
            <p:ph type="pic" idx="13"/>
          </p:nvPr>
        </p:nvSpPr>
        <p:spPr>
          <a:xfrm>
            <a:off x="3987800" y="0"/>
            <a:ext cx="11523699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51" name="Title Text"/>
          <p:cNvSpPr txBox="1"/>
          <p:nvPr>
            <p:ph type="title"/>
          </p:nvPr>
        </p:nvSpPr>
        <p:spPr>
          <a:xfrm>
            <a:off x="355600" y="1930400"/>
            <a:ext cx="5816600" cy="32385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52" name="Body Level One…"/>
          <p:cNvSpPr txBox="1"/>
          <p:nvPr>
            <p:ph type="body" sz="quarter" idx="1"/>
          </p:nvPr>
        </p:nvSpPr>
        <p:spPr>
          <a:xfrm>
            <a:off x="355600" y="5410200"/>
            <a:ext cx="5816600" cy="33655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1pPr>
            <a:lvl2pPr marL="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2pPr>
            <a:lvl3pPr marL="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3pPr>
            <a:lvl4pPr marL="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4pPr>
            <a:lvl5pPr marL="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sx="100000" sy="100000" kx="0" ky="0" algn="b" rotWithShape="0" blurRad="38100" dist="15537" dir="5392174">
                    <a:srgbClr val="000000">
                      <a:alpha val="78421"/>
                    </a:srgbClr>
                  </a:outerShdw>
                </a:effectLst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4200"/>
              </a:spcBef>
            </a:lvl1pPr>
            <a:lvl2pPr>
              <a:spcBef>
                <a:spcPts val="4200"/>
              </a:spcBef>
            </a:lvl2pPr>
            <a:lvl3pPr>
              <a:spcBef>
                <a:spcPts val="4200"/>
              </a:spcBef>
            </a:lvl3pPr>
            <a:lvl4pPr>
              <a:spcBef>
                <a:spcPts val="4200"/>
              </a:spcBef>
            </a:lvl4pPr>
            <a:lvl5pPr>
              <a:spcBef>
                <a:spcPts val="4200"/>
              </a:spcBef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Line"/>
          <p:cNvSpPr/>
          <p:nvPr/>
        </p:nvSpPr>
        <p:spPr>
          <a:xfrm>
            <a:off x="406400" y="2565400"/>
            <a:ext cx="5689600" cy="127"/>
          </a:xfrm>
          <a:prstGeom prst="line">
            <a:avLst/>
          </a:prstGeom>
          <a:ln w="12700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8" name="Line"/>
          <p:cNvSpPr/>
          <p:nvPr/>
        </p:nvSpPr>
        <p:spPr>
          <a:xfrm>
            <a:off x="406400" y="2616200"/>
            <a:ext cx="5689600" cy="127"/>
          </a:xfrm>
          <a:prstGeom prst="line">
            <a:avLst/>
          </a:prstGeom>
          <a:ln w="12700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9" name="117356722_2160x1620.jpeg"/>
          <p:cNvSpPr/>
          <p:nvPr>
            <p:ph type="pic" idx="13"/>
          </p:nvPr>
        </p:nvSpPr>
        <p:spPr>
          <a:xfrm>
            <a:off x="303530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0" name="Title Text"/>
          <p:cNvSpPr txBox="1"/>
          <p:nvPr>
            <p:ph type="title"/>
          </p:nvPr>
        </p:nvSpPr>
        <p:spPr>
          <a:xfrm>
            <a:off x="355600" y="444500"/>
            <a:ext cx="5816600" cy="20447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1" name="Body Level One…"/>
          <p:cNvSpPr txBox="1"/>
          <p:nvPr>
            <p:ph type="body" sz="half" idx="1"/>
          </p:nvPr>
        </p:nvSpPr>
        <p:spPr>
          <a:xfrm>
            <a:off x="355600" y="2984500"/>
            <a:ext cx="5816600" cy="6324600"/>
          </a:xfrm>
          <a:prstGeom prst="rect">
            <a:avLst/>
          </a:prstGeom>
        </p:spPr>
        <p:txBody>
          <a:bodyPr/>
          <a:lstStyle>
            <a:lvl1pPr marL="381000" indent="-381000">
              <a:defRPr sz="3000"/>
            </a:lvl1pPr>
            <a:lvl2pPr marL="762000" indent="-381000">
              <a:defRPr sz="3000"/>
            </a:lvl2pPr>
            <a:lvl3pPr marL="1143000" indent="-381000">
              <a:defRPr sz="3000"/>
            </a:lvl3pPr>
            <a:lvl4pPr marL="1524000" indent="-381000">
              <a:defRPr sz="3000"/>
            </a:lvl4pPr>
            <a:lvl5pPr marL="1905000" indent="-381000"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sx="100000" sy="100000" kx="0" ky="0" algn="b" rotWithShape="0" blurRad="38100" dist="15537" dir="5392174">
                    <a:srgbClr val="000000">
                      <a:alpha val="78421"/>
                    </a:srgbClr>
                  </a:outerShdw>
                </a:effectLst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Body Level One…"/>
          <p:cNvSpPr txBox="1"/>
          <p:nvPr>
            <p:ph type="body" idx="1"/>
          </p:nvPr>
        </p:nvSpPr>
        <p:spPr>
          <a:xfrm>
            <a:off x="355600" y="444500"/>
            <a:ext cx="12293600" cy="8864600"/>
          </a:xfrm>
          <a:prstGeom prst="rect">
            <a:avLst/>
          </a:prstGeom>
        </p:spPr>
        <p:txBody>
          <a:bodyPr/>
          <a:lstStyle>
            <a:lvl1pPr>
              <a:spcBef>
                <a:spcPts val="4200"/>
              </a:spcBef>
            </a:lvl1pPr>
            <a:lvl2pPr>
              <a:spcBef>
                <a:spcPts val="4200"/>
              </a:spcBef>
            </a:lvl2pPr>
            <a:lvl3pPr>
              <a:spcBef>
                <a:spcPts val="4200"/>
              </a:spcBef>
            </a:lvl3pPr>
            <a:lvl4pPr>
              <a:spcBef>
                <a:spcPts val="4200"/>
              </a:spcBef>
            </a:lvl4pPr>
            <a:lvl5pPr>
              <a:spcBef>
                <a:spcPts val="4200"/>
              </a:spcBef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2486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Image"/>
          <p:cNvSpPr/>
          <p:nvPr>
            <p:ph type="pic" sz="half" idx="13"/>
          </p:nvPr>
        </p:nvSpPr>
        <p:spPr>
          <a:xfrm>
            <a:off x="6502400" y="4406900"/>
            <a:ext cx="6121401" cy="51768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8" name="Image"/>
          <p:cNvSpPr/>
          <p:nvPr>
            <p:ph type="pic" sz="half" idx="14"/>
          </p:nvPr>
        </p:nvSpPr>
        <p:spPr>
          <a:xfrm>
            <a:off x="6502400" y="431762"/>
            <a:ext cx="6121401" cy="43688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9" name="Image"/>
          <p:cNvSpPr/>
          <p:nvPr>
            <p:ph type="pic" idx="15"/>
          </p:nvPr>
        </p:nvSpPr>
        <p:spPr>
          <a:xfrm>
            <a:off x="-3187700" y="444500"/>
            <a:ext cx="11633200" cy="8724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2486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>
            <a:off x="406400" y="2565400"/>
            <a:ext cx="12192001" cy="127"/>
          </a:xfrm>
          <a:prstGeom prst="line">
            <a:avLst/>
          </a:prstGeom>
          <a:ln w="12700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" name="Line"/>
          <p:cNvSpPr/>
          <p:nvPr/>
        </p:nvSpPr>
        <p:spPr>
          <a:xfrm>
            <a:off x="406400" y="2616200"/>
            <a:ext cx="12192001" cy="127"/>
          </a:xfrm>
          <a:prstGeom prst="line">
            <a:avLst/>
          </a:prstGeom>
          <a:ln w="12700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" name="Title Text"/>
          <p:cNvSpPr txBox="1"/>
          <p:nvPr>
            <p:ph type="title"/>
          </p:nvPr>
        </p:nvSpPr>
        <p:spPr>
          <a:xfrm>
            <a:off x="355600" y="444500"/>
            <a:ext cx="12293600" cy="2044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355600" y="2984500"/>
            <a:ext cx="12293600" cy="632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12331700" y="9220199"/>
            <a:ext cx="317500" cy="355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solidFill>
                  <a:schemeClr val="accent1">
                    <a:hueOff val="54750"/>
                    <a:satOff val="-1697"/>
                    <a:lumOff val="-18038"/>
                  </a:schemeClr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28" strike="noStrike" sz="6400" u="none"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28" strike="noStrike" sz="6400" u="none"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28" strike="noStrike" sz="6400" u="none"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28" strike="noStrike" sz="6400" u="none"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28" strike="noStrike" sz="6400" u="none"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28" strike="noStrike" sz="6400" u="none"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28" strike="noStrike" sz="6400" u="none"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28" strike="noStrike" sz="6400" u="none"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28" strike="noStrike" sz="6400" u="none"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9pPr>
    </p:titleStyle>
    <p:bodyStyle>
      <a:lvl1pPr marL="508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b="0" baseline="0" cap="none" i="0" spc="0" strike="noStrike" sz="3800" u="none"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1pPr>
      <a:lvl2pPr marL="1016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b="0" baseline="0" cap="none" i="0" spc="0" strike="noStrike" sz="3800" u="none"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2pPr>
      <a:lvl3pPr marL="1524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b="0" baseline="0" cap="none" i="0" spc="0" strike="noStrike" sz="3800" u="none"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3pPr>
      <a:lvl4pPr marL="2032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b="0" baseline="0" cap="none" i="0" spc="0" strike="noStrike" sz="3800" u="none"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4pPr>
      <a:lvl5pPr marL="2540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b="0" baseline="0" cap="none" i="0" spc="0" strike="noStrike" sz="3800" u="none"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5pPr>
      <a:lvl6pPr marL="3048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b="0" baseline="0" cap="none" i="0" spc="0" strike="noStrike" sz="3800" u="none"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6pPr>
      <a:lvl7pPr marL="3556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b="0" baseline="0" cap="none" i="0" spc="0" strike="noStrike" sz="3800" u="none"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7pPr>
      <a:lvl8pPr marL="4064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b="0" baseline="0" cap="none" i="0" spc="0" strike="noStrike" sz="3800" u="none"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8pPr>
      <a:lvl9pPr marL="4572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b="0" baseline="0" cap="none" i="0" spc="0" strike="noStrike" sz="3800" u="none"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1pPr>
      <a:lvl2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2pPr>
      <a:lvl3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3pPr>
      <a:lvl4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4pPr>
      <a:lvl5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5pPr>
      <a:lvl6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6pPr>
      <a:lvl7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7pPr>
      <a:lvl8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8pPr>
      <a:lvl9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aoifesnotes.com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Aoife O’Driscoll 2013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Aoife O’Driscoll 2013</a:t>
            </a:r>
          </a:p>
        </p:txBody>
      </p:sp>
      <p:sp>
        <p:nvSpPr>
          <p:cNvPr id="134" name="Letter to the Editor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Letter to the Editor</a:t>
            </a:r>
          </a:p>
        </p:txBody>
      </p:sp>
      <p:sp>
        <p:nvSpPr>
          <p:cNvPr id="135" name="www.aoifesnotes.com"/>
          <p:cNvSpPr txBox="1"/>
          <p:nvPr>
            <p:ph type="subTitle" sz="quarter" idx="1"/>
          </p:nvPr>
        </p:nvSpPr>
        <p:spPr>
          <a:xfrm>
            <a:off x="355600" y="8032877"/>
            <a:ext cx="12293600" cy="508001"/>
          </a:xfrm>
          <a:prstGeom prst="rect">
            <a:avLst/>
          </a:prstGeom>
        </p:spPr>
        <p:txBody>
          <a:bodyPr/>
          <a:lstStyle>
            <a:lvl1pPr>
              <a:defRPr u="sng">
                <a:hlinkClick r:id="rId2" invalidUrl="" action="" tgtFrame="" tooltip="" history="1" highlightClick="0" endSnd="0"/>
              </a:defRPr>
            </a:lvl1pPr>
          </a:lstStyle>
          <a:p>
            <a:pPr>
              <a:defRPr u="none"/>
            </a:pPr>
            <a:r>
              <a:rPr u="sng">
                <a:hlinkClick r:id="rId2" invalidUrl="" action="" tgtFrame="" tooltip="" history="1" highlightClick="0" endSnd="0"/>
              </a:rPr>
              <a:t>www.aoifesnotes.com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11161468_web1_letter-to-the-editor-PM.jpg" descr="11161468_web1_letter-to-the-editor-PM.jp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4823" t="0" r="4823" b="0"/>
          <a:stretch>
            <a:fillRect/>
          </a:stretch>
        </p:blipFill>
        <p:spPr>
          <a:xfrm>
            <a:off x="6502400" y="2477910"/>
            <a:ext cx="6502400" cy="4797780"/>
          </a:xfrm>
          <a:prstGeom prst="rect">
            <a:avLst/>
          </a:prstGeom>
        </p:spPr>
      </p:pic>
      <p:sp>
        <p:nvSpPr>
          <p:cNvPr id="138" name="Layou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Layout</a:t>
            </a:r>
          </a:p>
        </p:txBody>
      </p:sp>
      <p:sp>
        <p:nvSpPr>
          <p:cNvPr id="139" name="A letter to the editor of a newspaper must be laid out in a specific way.…"/>
          <p:cNvSpPr txBox="1"/>
          <p:nvPr>
            <p:ph type="body" sz="half" idx="1"/>
          </p:nvPr>
        </p:nvSpPr>
        <p:spPr>
          <a:xfrm>
            <a:off x="342900" y="2984500"/>
            <a:ext cx="5816600" cy="6324600"/>
          </a:xfrm>
          <a:prstGeom prst="rect">
            <a:avLst/>
          </a:prstGeom>
        </p:spPr>
        <p:txBody>
          <a:bodyPr/>
          <a:lstStyle/>
          <a:p>
            <a:pPr marL="335279" indent="-335279" defTabSz="514095">
              <a:spcBef>
                <a:spcPts val="3300"/>
              </a:spcBef>
              <a:defRPr sz="2640"/>
            </a:pPr>
            <a:r>
              <a:t>A letter to the editor of a newspaper must be laid out in a specific way.</a:t>
            </a:r>
          </a:p>
          <a:p>
            <a:pPr marL="335279" indent="-335279" defTabSz="514095">
              <a:spcBef>
                <a:spcPts val="3300"/>
              </a:spcBef>
              <a:defRPr sz="2640"/>
            </a:pPr>
            <a:r>
              <a:t>You do not put your address at the top of the letter: you put it </a:t>
            </a:r>
            <a:r>
              <a:rPr b="1"/>
              <a:t>under </a:t>
            </a:r>
            <a:r>
              <a:t>your signature.</a:t>
            </a:r>
          </a:p>
          <a:p>
            <a:pPr marL="335279" indent="-335279" defTabSz="514095">
              <a:spcBef>
                <a:spcPts val="3300"/>
              </a:spcBef>
              <a:defRPr sz="2640"/>
            </a:pPr>
            <a:r>
              <a:t>You do not write the editor’s address at the top of the letter.</a:t>
            </a:r>
          </a:p>
          <a:p>
            <a:pPr marL="335279" indent="-335279" defTabSz="514095">
              <a:spcBef>
                <a:spcPts val="3300"/>
              </a:spcBef>
              <a:defRPr sz="2640"/>
            </a:pPr>
            <a:r>
              <a:t>You begin ‘Sir’ or ‘Madam’, depending on whether the editor is male or female. You do not need to say ‘Dear Sir’ or ‘Dear Madam’.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he Body of the Lett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Body of the Letter</a:t>
            </a:r>
          </a:p>
        </p:txBody>
      </p:sp>
      <p:sp>
        <p:nvSpPr>
          <p:cNvPr id="142" name="In your opening sentence, you should give the following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6239" indent="-396239" defTabSz="455675">
              <a:spcBef>
                <a:spcPts val="3200"/>
              </a:spcBef>
              <a:defRPr sz="2964"/>
            </a:pPr>
            <a:r>
              <a:t>In your opening sentence, you should give the following:</a:t>
            </a:r>
          </a:p>
          <a:p>
            <a:pPr marL="396239" indent="-396239" defTabSz="455675">
              <a:spcBef>
                <a:spcPts val="3200"/>
              </a:spcBef>
              <a:defRPr sz="2964"/>
            </a:pPr>
            <a:r>
              <a:t>The name, writer and date of the article which prompted you to write the letter (if applicable)</a:t>
            </a:r>
          </a:p>
          <a:p>
            <a:pPr marL="396239" indent="-396239" defTabSz="455675">
              <a:spcBef>
                <a:spcPts val="3200"/>
              </a:spcBef>
              <a:defRPr sz="2964"/>
            </a:pPr>
            <a:r>
              <a:t>Example: In response to John Twomey’s article, ‘Screen Addiction’ (April 24th) I would like to strongly disagree with his view of teenagers.</a:t>
            </a:r>
          </a:p>
          <a:p>
            <a:pPr marL="396239" indent="-396239" defTabSz="455675">
              <a:spcBef>
                <a:spcPts val="3200"/>
              </a:spcBef>
              <a:defRPr sz="2964"/>
            </a:pPr>
            <a:r>
              <a:t> If the letter is a general one and is not in response to an article which appeared in the paper, then you should simply address the topic in the opening lines: ‘The issue of exam stress is one which affects almost every student in this country’.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dt.common.streams.StreamServer.cls.jpeg" descr="dt.common.streams.StreamServer.cls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3981" t="0" r="3981" b="0"/>
          <a:stretch>
            <a:fillRect/>
          </a:stretch>
        </p:blipFill>
        <p:spPr>
          <a:xfrm>
            <a:off x="6502400" y="2187661"/>
            <a:ext cx="6502400" cy="5378278"/>
          </a:xfrm>
          <a:prstGeom prst="rect">
            <a:avLst/>
          </a:prstGeom>
        </p:spPr>
      </p:pic>
      <p:sp>
        <p:nvSpPr>
          <p:cNvPr id="145" name="Lengt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Length</a:t>
            </a:r>
          </a:p>
        </p:txBody>
      </p:sp>
      <p:sp>
        <p:nvSpPr>
          <p:cNvPr id="146" name="The following advice is from the Irish Times.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365759" indent="-365759" defTabSz="560831">
              <a:spcBef>
                <a:spcPts val="3600"/>
              </a:spcBef>
              <a:defRPr sz="2880"/>
            </a:pPr>
            <a:r>
              <a:t>The following advice is from the </a:t>
            </a:r>
            <a:r>
              <a:rPr i="1"/>
              <a:t>Irish Times</a:t>
            </a:r>
            <a:r>
              <a:t>.</a:t>
            </a:r>
          </a:p>
          <a:p>
            <a:pPr marL="365759" indent="-365759" defTabSz="560831">
              <a:spcBef>
                <a:spcPts val="3600"/>
              </a:spcBef>
              <a:defRPr sz="2880"/>
            </a:pPr>
            <a:r>
              <a:t>When writing, bear in mind that short letters are more likely to be published than long ones.</a:t>
            </a:r>
          </a:p>
          <a:p>
            <a:pPr marL="365759" indent="-365759" defTabSz="560831">
              <a:spcBef>
                <a:spcPts val="3600"/>
              </a:spcBef>
              <a:defRPr sz="2880"/>
            </a:pPr>
            <a:r>
              <a:t>Letters that cover several topics are unlikely to appear.</a:t>
            </a:r>
          </a:p>
          <a:p>
            <a:pPr marL="365759" indent="-365759" defTabSz="560831">
              <a:spcBef>
                <a:spcPts val="3600"/>
              </a:spcBef>
              <a:defRPr sz="2880"/>
            </a:pPr>
            <a:r>
              <a:t>Make one point, as clearly as possible, without a long introduction.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Languag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Language</a:t>
            </a:r>
          </a:p>
        </p:txBody>
      </p:sp>
      <p:sp>
        <p:nvSpPr>
          <p:cNvPr id="149" name="Your audience is the general public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Your audience is the general public.</a:t>
            </a:r>
          </a:p>
          <a:p>
            <a:pPr/>
            <a:r>
              <a:t>Your writing should be formal throughout.</a:t>
            </a:r>
          </a:p>
          <a:p>
            <a:pPr/>
            <a:r>
              <a:t>Humorous touches are allowed, but be careful. Not everyone shares your sense of humour.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letter-to-the-editor.jpg" descr="letter-to-the-editor.jp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33930" t="0" r="0" b="0"/>
          <a:stretch>
            <a:fillRect/>
          </a:stretch>
        </p:blipFill>
        <p:spPr>
          <a:xfrm>
            <a:off x="6502400" y="1526612"/>
            <a:ext cx="6405262" cy="6700376"/>
          </a:xfrm>
          <a:prstGeom prst="rect">
            <a:avLst/>
          </a:prstGeom>
        </p:spPr>
      </p:pic>
      <p:sp>
        <p:nvSpPr>
          <p:cNvPr id="152" name="Signing Off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Signing Off</a:t>
            </a:r>
          </a:p>
        </p:txBody>
      </p:sp>
      <p:sp>
        <p:nvSpPr>
          <p:cNvPr id="153" name="You sign off in the following way: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281940" indent="-281940" defTabSz="432308">
              <a:spcBef>
                <a:spcPts val="2800"/>
              </a:spcBef>
              <a:defRPr sz="2220"/>
            </a:pPr>
            <a:r>
              <a:t>You sign off in the following way:</a:t>
            </a:r>
          </a:p>
          <a:p>
            <a:pPr marL="281940" indent="-281940" defTabSz="432308">
              <a:spcBef>
                <a:spcPts val="2800"/>
              </a:spcBef>
              <a:defRPr sz="2220"/>
            </a:pPr>
            <a:r>
              <a:t>Yours etc.,</a:t>
            </a:r>
          </a:p>
          <a:p>
            <a:pPr marL="281940" indent="-281940" defTabSz="432308">
              <a:spcBef>
                <a:spcPts val="2800"/>
              </a:spcBef>
              <a:defRPr sz="2220"/>
            </a:pPr>
            <a:r>
              <a:t>Michael McCarthy,</a:t>
            </a:r>
          </a:p>
          <a:p>
            <a:pPr marL="281940" indent="-281940" defTabSz="432308">
              <a:spcBef>
                <a:spcPts val="2800"/>
              </a:spcBef>
              <a:defRPr sz="2220"/>
            </a:pPr>
            <a:r>
              <a:t>‘The Orchard’,</a:t>
            </a:r>
          </a:p>
          <a:p>
            <a:pPr marL="281940" indent="-281940" defTabSz="432308">
              <a:spcBef>
                <a:spcPts val="2800"/>
              </a:spcBef>
              <a:defRPr sz="2220"/>
            </a:pPr>
            <a:r>
              <a:t>Ballinacurra,</a:t>
            </a:r>
          </a:p>
          <a:p>
            <a:pPr marL="281940" indent="-281940" defTabSz="432308">
              <a:spcBef>
                <a:spcPts val="2800"/>
              </a:spcBef>
              <a:defRPr sz="2220"/>
            </a:pPr>
            <a:r>
              <a:t>Midleton,</a:t>
            </a:r>
          </a:p>
          <a:p>
            <a:pPr marL="281940" indent="-281940" defTabSz="432308">
              <a:spcBef>
                <a:spcPts val="2800"/>
              </a:spcBef>
              <a:defRPr sz="2220"/>
            </a:pPr>
            <a:r>
              <a:t>Co. Cork.</a:t>
            </a:r>
          </a:p>
          <a:p>
            <a:pPr marL="281940" indent="-281940" defTabSz="432308">
              <a:spcBef>
                <a:spcPts val="2800"/>
              </a:spcBef>
              <a:defRPr sz="2220"/>
            </a:pPr>
            <a:r>
              <a:t>Obviously, the name and address are up to you, but the layout is the same: name, followed by address underneath.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FC067A78-BA4F-43CD-95D7-F1933E0CEEC7-L0-001.png" descr="FC067A78-BA4F-43CD-95D7-F1933E0CEEC7-L0-001.pn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0" t="4313" r="0" b="31272"/>
          <a:stretch>
            <a:fillRect/>
          </a:stretch>
        </p:blipFill>
        <p:spPr>
          <a:xfrm>
            <a:off x="-1345838" y="-1904904"/>
            <a:ext cx="15387050" cy="13215303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Editorial">
  <a:themeElements>
    <a:clrScheme name="Editorial">
      <a:dk1>
        <a:srgbClr val="324863"/>
      </a:dk1>
      <a:lt1>
        <a:srgbClr val="634D31"/>
      </a:lt1>
      <a:dk2>
        <a:srgbClr val="615F5C"/>
      </a:dk2>
      <a:lt2>
        <a:srgbClr val="D6D3CB"/>
      </a:lt2>
      <a:accent1>
        <a:srgbClr val="4D76A4"/>
      </a:accent1>
      <a:accent2>
        <a:srgbClr val="729460"/>
      </a:accent2>
      <a:accent3>
        <a:srgbClr val="D6AD40"/>
      </a:accent3>
      <a:accent4>
        <a:srgbClr val="DC7D39"/>
      </a:accent4>
      <a:accent5>
        <a:srgbClr val="C36061"/>
      </a:accent5>
      <a:accent6>
        <a:srgbClr val="7E649B"/>
      </a:accent6>
      <a:hlink>
        <a:srgbClr val="0000FF"/>
      </a:hlink>
      <a:folHlink>
        <a:srgbClr val="FF00FF"/>
      </a:folHlink>
    </a:clrScheme>
    <a:fontScheme name="Editorial">
      <a:majorFont>
        <a:latin typeface="Didot"/>
        <a:ea typeface="Didot"/>
        <a:cs typeface="Didot"/>
      </a:majorFont>
      <a:minorFont>
        <a:latin typeface="Didot"/>
        <a:ea typeface="Didot"/>
        <a:cs typeface="Didot"/>
      </a:minorFont>
    </a:fontScheme>
    <a:fmtScheme name="Editori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>
              <a:hueOff val="109193"/>
              <a:satOff val="-4874"/>
              <a:lumOff val="12971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324863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Editorial">
  <a:themeElements>
    <a:clrScheme name="Editorial">
      <a:dk1>
        <a:srgbClr val="000000"/>
      </a:dk1>
      <a:lt1>
        <a:srgbClr val="FFFFFF"/>
      </a:lt1>
      <a:dk2>
        <a:srgbClr val="615F5C"/>
      </a:dk2>
      <a:lt2>
        <a:srgbClr val="D6D3CB"/>
      </a:lt2>
      <a:accent1>
        <a:srgbClr val="4D76A4"/>
      </a:accent1>
      <a:accent2>
        <a:srgbClr val="729460"/>
      </a:accent2>
      <a:accent3>
        <a:srgbClr val="D6AD40"/>
      </a:accent3>
      <a:accent4>
        <a:srgbClr val="DC7D39"/>
      </a:accent4>
      <a:accent5>
        <a:srgbClr val="C36061"/>
      </a:accent5>
      <a:accent6>
        <a:srgbClr val="7E649B"/>
      </a:accent6>
      <a:hlink>
        <a:srgbClr val="0000FF"/>
      </a:hlink>
      <a:folHlink>
        <a:srgbClr val="FF00FF"/>
      </a:folHlink>
    </a:clrScheme>
    <a:fontScheme name="Editorial">
      <a:majorFont>
        <a:latin typeface="Didot"/>
        <a:ea typeface="Didot"/>
        <a:cs typeface="Didot"/>
      </a:majorFont>
      <a:minorFont>
        <a:latin typeface="Didot"/>
        <a:ea typeface="Didot"/>
        <a:cs typeface="Didot"/>
      </a:minorFont>
    </a:fontScheme>
    <a:fmtScheme name="Editori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>
              <a:hueOff val="109193"/>
              <a:satOff val="-4874"/>
              <a:lumOff val="12971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324863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